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66" r:id="rId2"/>
    <p:sldId id="275" r:id="rId3"/>
    <p:sldId id="308" r:id="rId4"/>
    <p:sldId id="276" r:id="rId5"/>
    <p:sldId id="277" r:id="rId6"/>
    <p:sldId id="278" r:id="rId7"/>
    <p:sldId id="29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isarma" initials="a" lastIdx="1" clrIdx="0">
    <p:extLst>
      <p:ext uri="{19B8F6BF-5375-455C-9EA6-DF929625EA0E}">
        <p15:presenceInfo xmlns:p15="http://schemas.microsoft.com/office/powerpoint/2012/main" userId="azizisarm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1D2A-40F0-48DC-BB75-A76D4C061AAA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4BC1-51FC-4B36-A0FF-5AC922EE1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672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1D2A-40F0-48DC-BB75-A76D4C061AAA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4BC1-51FC-4B36-A0FF-5AC922EE1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206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1D2A-40F0-48DC-BB75-A76D4C061AAA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4BC1-51FC-4B36-A0FF-5AC922EE1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333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1D2A-40F0-48DC-BB75-A76D4C061AAA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4BC1-51FC-4B36-A0FF-5AC922EE13A6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65584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1D2A-40F0-48DC-BB75-A76D4C061AAA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4BC1-51FC-4B36-A0FF-5AC922EE1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649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1D2A-40F0-48DC-BB75-A76D4C061AAA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4BC1-51FC-4B36-A0FF-5AC922EE1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44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1D2A-40F0-48DC-BB75-A76D4C061AAA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4BC1-51FC-4B36-A0FF-5AC922EE1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228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1D2A-40F0-48DC-BB75-A76D4C061AAA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4BC1-51FC-4B36-A0FF-5AC922EE1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3594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1D2A-40F0-48DC-BB75-A76D4C061AAA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4BC1-51FC-4B36-A0FF-5AC922EE1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54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1D2A-40F0-48DC-BB75-A76D4C061AAA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4BC1-51FC-4B36-A0FF-5AC922EE1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391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1D2A-40F0-48DC-BB75-A76D4C061AAA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4BC1-51FC-4B36-A0FF-5AC922EE1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965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1D2A-40F0-48DC-BB75-A76D4C061AAA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4BC1-51FC-4B36-A0FF-5AC922EE1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788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1D2A-40F0-48DC-BB75-A76D4C061AAA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4BC1-51FC-4B36-A0FF-5AC922EE1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053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1D2A-40F0-48DC-BB75-A76D4C061AAA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4BC1-51FC-4B36-A0FF-5AC922EE1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657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1D2A-40F0-48DC-BB75-A76D4C061AAA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4BC1-51FC-4B36-A0FF-5AC922EE1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718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1D2A-40F0-48DC-BB75-A76D4C061AAA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4BC1-51FC-4B36-A0FF-5AC922EE1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015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51D2A-40F0-48DC-BB75-A76D4C061AAA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B4BC1-51FC-4B36-A0FF-5AC922EE1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491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6F51D2A-40F0-48DC-BB75-A76D4C061AAA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BAB4BC1-51FC-4B36-A0FF-5AC922EE1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670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15496-4009-FA4D-512D-BD84F9A61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4880" y="291145"/>
            <a:ext cx="8689976" cy="704184"/>
          </a:xfrm>
        </p:spPr>
        <p:txBody>
          <a:bodyPr>
            <a:normAutofit fontScale="90000"/>
          </a:bodyPr>
          <a:lstStyle/>
          <a:p>
            <a:r>
              <a:rPr lang="fa-IR" b="1" dirty="0">
                <a:solidFill>
                  <a:schemeClr val="accent4"/>
                </a:solidFill>
              </a:rPr>
              <a:t>منع مصرف واکسن:</a:t>
            </a:r>
            <a:endParaRPr lang="en-US" b="1" dirty="0">
              <a:solidFill>
                <a:schemeClr val="accent4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206DDF-550F-C4A8-2E07-20EDA87C83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0972" y="1246194"/>
            <a:ext cx="9859873" cy="5539165"/>
          </a:xfrm>
        </p:spPr>
        <p:txBody>
          <a:bodyPr/>
          <a:lstStyle/>
          <a:p>
            <a:pPr algn="r">
              <a:buNone/>
            </a:pPr>
            <a:r>
              <a:rPr lang="fa-IR" sz="2800" dirty="0">
                <a:solidFill>
                  <a:schemeClr val="accent1"/>
                </a:solidFill>
                <a:cs typeface="B Koodak" pitchFamily="2" charset="-78"/>
              </a:rPr>
              <a:t>منع مصرف برای یک شخص یعنی این که :</a:t>
            </a:r>
          </a:p>
          <a:p>
            <a:pPr algn="r">
              <a:buNone/>
            </a:pPr>
            <a:r>
              <a:rPr lang="fa-IR" sz="2400" dirty="0">
                <a:solidFill>
                  <a:schemeClr val="tx1"/>
                </a:solidFill>
                <a:cs typeface="B Koodak" pitchFamily="2" charset="-78"/>
              </a:rPr>
              <a:t>بیماری یا شرایطی در فرد وجود دارد که احتمال بروز عوارض جدی واکسن را به شدت افزایش می دهد و معمولا نباید برای کسانیکه یکی از موارد منع مصرف را دارند واکسن تجویز شود . </a:t>
            </a:r>
          </a:p>
          <a:p>
            <a:pPr algn="r">
              <a:buNone/>
            </a:pPr>
            <a:r>
              <a:rPr lang="fa-IR" sz="2400" dirty="0">
                <a:solidFill>
                  <a:schemeClr val="tx1"/>
                </a:solidFill>
                <a:cs typeface="B Koodak" pitchFamily="2" charset="-78"/>
              </a:rPr>
              <a:t>- موارد منع مصرف کلی:</a:t>
            </a:r>
          </a:p>
          <a:p>
            <a:pPr algn="r">
              <a:buNone/>
            </a:pPr>
            <a:r>
              <a:rPr lang="fa-IR" sz="2400" dirty="0">
                <a:solidFill>
                  <a:schemeClr val="tx1"/>
                </a:solidFill>
                <a:cs typeface="B Koodak" pitchFamily="2" charset="-78"/>
              </a:rPr>
              <a:t>.آنافیلاکسی نسبت به واکسن یا اجزاء تشکیل دهنده آن </a:t>
            </a:r>
          </a:p>
          <a:p>
            <a:pPr algn="r">
              <a:buNone/>
            </a:pPr>
            <a:r>
              <a:rPr lang="fa-IR" sz="2400" dirty="0">
                <a:solidFill>
                  <a:schemeClr val="tx1"/>
                </a:solidFill>
                <a:cs typeface="B Koodak" pitchFamily="2" charset="-78"/>
              </a:rPr>
              <a:t>.ضعف سیستم ایمنی ( فقط برای واکسن های زنده ) به دلایل مختلف مثل سرطانها ، داروهای مهار کننده ایمنی مثل کورتن ها و ... </a:t>
            </a:r>
          </a:p>
          <a:p>
            <a:pPr algn="r">
              <a:buNone/>
            </a:pPr>
            <a:r>
              <a:rPr lang="fa-IR" sz="2400" dirty="0">
                <a:solidFill>
                  <a:schemeClr val="tx1"/>
                </a:solidFill>
                <a:cs typeface="B Koodak" pitchFamily="2" charset="-78"/>
              </a:rPr>
              <a:t> .بعضی بیماریهای نقص ایمنی مثل ایدز و ...</a:t>
            </a:r>
          </a:p>
          <a:p>
            <a:pPr algn="just">
              <a:buNone/>
            </a:pPr>
            <a:endParaRPr lang="fa-IR" sz="2400" dirty="0">
              <a:cs typeface="B Koodak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156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6ABC9-5012-B9F4-1734-6DEFA72EC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1459" y="235384"/>
            <a:ext cx="11148968" cy="939075"/>
          </a:xfrm>
        </p:spPr>
        <p:txBody>
          <a:bodyPr>
            <a:normAutofit fontScale="90000"/>
          </a:bodyPr>
          <a:lstStyle/>
          <a:p>
            <a:r>
              <a:rPr lang="fa-IR" sz="2800" b="1" dirty="0">
                <a:solidFill>
                  <a:schemeClr val="accent4"/>
                </a:solidFill>
              </a:rPr>
              <a:t>گزارش نظام مراقبت پیامدهای نامطلوب پس از واکسیناسیون </a:t>
            </a:r>
            <a:br>
              <a:rPr lang="fa-IR" sz="2800" b="1" dirty="0">
                <a:solidFill>
                  <a:schemeClr val="accent4"/>
                </a:solidFill>
              </a:rPr>
            </a:br>
            <a:r>
              <a:rPr lang="en-US" sz="3600" dirty="0">
                <a:solidFill>
                  <a:schemeClr val="accent4"/>
                </a:solidFill>
              </a:rPr>
              <a:t>AEFI Surveillance 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3235E4-A508-C256-4CFD-6A8A31539A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8840" y="1174459"/>
            <a:ext cx="11283193" cy="5263600"/>
          </a:xfrm>
        </p:spPr>
        <p:txBody>
          <a:bodyPr>
            <a:normAutofit fontScale="92500"/>
          </a:bodyPr>
          <a:lstStyle/>
          <a:p>
            <a:r>
              <a:rPr lang="fa-IR" b="1" dirty="0">
                <a:solidFill>
                  <a:schemeClr val="accent1"/>
                </a:solidFill>
              </a:rPr>
              <a:t>اهداف نظام مراقبت عوارض واکسیناسیون روتین:</a:t>
            </a:r>
            <a:endParaRPr lang="en-US" b="1" dirty="0">
              <a:solidFill>
                <a:schemeClr val="accent1"/>
              </a:solidFill>
            </a:endParaRPr>
          </a:p>
          <a:p>
            <a:r>
              <a:rPr lang="fa-IR" dirty="0">
                <a:solidFill>
                  <a:schemeClr val="tx1"/>
                </a:solidFill>
              </a:rPr>
              <a:t> رصد سلامت واکسیناسیون</a:t>
            </a:r>
          </a:p>
          <a:p>
            <a:r>
              <a:rPr lang="fa-IR" dirty="0">
                <a:solidFill>
                  <a:schemeClr val="tx1"/>
                </a:solidFill>
              </a:rPr>
              <a:t>(هدف نظام مراقبت رصد موارد و اطمینان از بی خطری واکسیناسیون و حفظ اعتماد و مشارکت</a:t>
            </a:r>
          </a:p>
          <a:p>
            <a:r>
              <a:rPr lang="fa-IR" dirty="0">
                <a:solidFill>
                  <a:schemeClr val="tx1"/>
                </a:solidFill>
              </a:rPr>
              <a:t>عمومی در برنامه واکسیناسیون است). </a:t>
            </a:r>
          </a:p>
          <a:p>
            <a:r>
              <a:rPr lang="fa-IR" dirty="0">
                <a:solidFill>
                  <a:schemeClr val="tx1"/>
                </a:solidFill>
              </a:rPr>
              <a:t> حفظ اعتماد و اطمینان خانواده ها به واکسیناسیون</a:t>
            </a:r>
          </a:p>
          <a:p>
            <a:r>
              <a:rPr lang="fa-IR" b="1" dirty="0">
                <a:solidFill>
                  <a:schemeClr val="accent1"/>
                </a:solidFill>
              </a:rPr>
              <a:t>تعریف پیامدهای نامطلوب پس از واکسیناسیون :</a:t>
            </a:r>
          </a:p>
          <a:p>
            <a:r>
              <a:rPr lang="fa-IR" dirty="0">
                <a:solidFill>
                  <a:schemeClr val="tx1"/>
                </a:solidFill>
              </a:rPr>
              <a:t>هر رخداد پزشکی نامطلوبی است که بعد از واکسیناسیون رخ دهد. </a:t>
            </a:r>
          </a:p>
          <a:p>
            <a:r>
              <a:rPr lang="fa-IR" dirty="0">
                <a:solidFill>
                  <a:schemeClr val="tx1"/>
                </a:solidFill>
              </a:rPr>
              <a:t> لزوما ارتباط علیتی با واکسن مصرفی ندارد. </a:t>
            </a:r>
          </a:p>
          <a:p>
            <a:r>
              <a:rPr lang="fa-IR" dirty="0">
                <a:solidFill>
                  <a:schemeClr val="tx1"/>
                </a:solidFill>
              </a:rPr>
              <a:t>پیامد ممکن است با هر علامت نامطلوب یا ناشناخته، یافته های آزمایشگاهی غیر طبیعی، عالیم بالینی یا بیماری همراه باشد.</a:t>
            </a:r>
          </a:p>
          <a:p>
            <a:pPr rtl="1"/>
            <a:r>
              <a:rPr lang="fa-IR" dirty="0">
                <a:solidFill>
                  <a:schemeClr val="tx1"/>
                </a:solidFill>
              </a:rPr>
              <a:t>معمولا طی 30 روز اول بعد از واکسیناسیون در نظر گرفته می شود.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404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34192-2C2E-1FFC-9A8D-DBA523B752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50932" y="209725"/>
            <a:ext cx="8689976" cy="696286"/>
          </a:xfrm>
        </p:spPr>
        <p:txBody>
          <a:bodyPr>
            <a:normAutofit fontScale="90000"/>
          </a:bodyPr>
          <a:lstStyle/>
          <a:p>
            <a:r>
              <a:rPr lang="fa-IR" altLang="zh-CN" sz="48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cs typeface="B Traffic" pitchFamily="2" charset="-78"/>
              </a:rPr>
              <a:t>گزارشدهی عوارض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D7955-F361-4235-B737-00F02790C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7897" y="906011"/>
            <a:ext cx="10687573" cy="5993934"/>
          </a:xfrm>
        </p:spPr>
        <p:txBody>
          <a:bodyPr>
            <a:normAutofit/>
          </a:bodyPr>
          <a:lstStyle/>
          <a:p>
            <a:r>
              <a:rPr lang="fa-IR" sz="1800" b="1" dirty="0">
                <a:solidFill>
                  <a:schemeClr val="tx1"/>
                </a:solidFill>
                <a:cs typeface="B Nazanin" pitchFamily="2" charset="-78"/>
              </a:rPr>
              <a:t>واکسنهایی که در برنامه ایمن سازی کشور استفاده می شوند ، بسیار موثر و ایمن هستند ، با این حال هیچ واکسنی ، کاملاَ ایمن نیست و ممکن است پس از ایمن سازی منجر به بروز عارضه شود. به علاوه واکسن ها و مراحل ایمن سازی ، منابع بالقوه ای برای ایجاد پیامد های نا مطلوب هستند.</a:t>
            </a:r>
          </a:p>
          <a:p>
            <a:r>
              <a:rPr lang="fa-IR" altLang="en-US" sz="1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/>
                </a:solidFill>
                <a:latin typeface="+mj-lt"/>
                <a:ea typeface="+mj-ea"/>
                <a:cs typeface="B Traffic" pitchFamily="2" charset="-78"/>
              </a:rPr>
              <a:t>هدف از بررسی موارد چیست ؟</a:t>
            </a:r>
            <a:endParaRPr lang="en-US" altLang="en-US" sz="1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latin typeface="+mj-lt"/>
              <a:ea typeface="+mj-ea"/>
              <a:cs typeface="B Traffic" pitchFamily="2" charset="-78"/>
            </a:endParaRPr>
          </a:p>
          <a:p>
            <a:pPr algn="justLow" rtl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fa-IR" altLang="en-US" sz="1800" b="1" dirty="0">
                <a:solidFill>
                  <a:schemeClr val="tx1"/>
                </a:solidFill>
                <a:latin typeface="+mn-lt"/>
                <a:ea typeface="+mn-ea"/>
                <a:cs typeface="B Nazanin" pitchFamily="2" charset="-78"/>
              </a:rPr>
              <a:t>بررسی جنبه های اجرایی برنامه و اینکه آیا مورد به علت واکسن دریافتی ، همزمانی ، خطاهای حین ایمن سازی که میتوانند موجب افزایش شدت عارضه شوند بوده ، بخصوص برای پیشگیری از خطاهای مربوط به ایمن سازی</a:t>
            </a:r>
          </a:p>
          <a:p>
            <a:pPr algn="justLow" rtl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fa-IR" altLang="en-US" sz="1800" b="1" dirty="0">
                <a:solidFill>
                  <a:schemeClr val="tx1"/>
                </a:solidFill>
                <a:latin typeface="+mn-lt"/>
                <a:ea typeface="+mn-ea"/>
                <a:cs typeface="B Nazanin" pitchFamily="2" charset="-78"/>
              </a:rPr>
              <a:t>تعیین اینکه  عارضه  مشابه در افرادی که همان واکسن را دریافت نکرده اند رخ داده ؟ </a:t>
            </a:r>
            <a:endParaRPr lang="en-GB" altLang="en-US" sz="1800" b="1" dirty="0">
              <a:solidFill>
                <a:schemeClr val="tx1"/>
              </a:solidFill>
              <a:latin typeface="+mn-lt"/>
              <a:ea typeface="+mn-ea"/>
              <a:cs typeface="B Nazanin" pitchFamily="2" charset="-78"/>
            </a:endParaRPr>
          </a:p>
          <a:p>
            <a:pPr algn="justLow" rtl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fa-IR" altLang="en-US" sz="1800" b="1" dirty="0">
                <a:solidFill>
                  <a:schemeClr val="tx1"/>
                </a:solidFill>
                <a:latin typeface="+mn-lt"/>
                <a:ea typeface="+mn-ea"/>
                <a:cs typeface="B Nazanin" pitchFamily="2" charset="-78"/>
              </a:rPr>
              <a:t>طبقه بندی واکنش</a:t>
            </a:r>
          </a:p>
          <a:p>
            <a:pPr algn="justLow" rtl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fa-IR" altLang="en-US" sz="1800" b="1" dirty="0">
                <a:solidFill>
                  <a:schemeClr val="tx1"/>
                </a:solidFill>
                <a:latin typeface="+mn-lt"/>
                <a:ea typeface="+mn-ea"/>
                <a:cs typeface="B Nazanin" pitchFamily="2" charset="-78"/>
              </a:rPr>
              <a:t>اقدام </a:t>
            </a:r>
          </a:p>
          <a:p>
            <a:pPr algn="justLow" rtl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ar-SA" altLang="en-US" sz="1800" b="1" dirty="0">
                <a:solidFill>
                  <a:schemeClr val="tx1"/>
                </a:solidFill>
                <a:cs typeface="B Nazanin" pitchFamily="2" charset="-78"/>
              </a:rPr>
              <a:t>پس از انجام واكسيناسيون چنانچه فردي مراجعه وعارضه</a:t>
            </a:r>
            <a:r>
              <a:rPr lang="en-US" altLang="en-US" sz="1800" b="1" dirty="0">
                <a:solidFill>
                  <a:schemeClr val="tx1"/>
                </a:solidFill>
                <a:cs typeface="B Nazanin" pitchFamily="2" charset="-78"/>
              </a:rPr>
              <a:t> </a:t>
            </a:r>
            <a:r>
              <a:rPr lang="ar-SA" altLang="en-US" sz="1800" b="1" dirty="0">
                <a:solidFill>
                  <a:schemeClr val="tx1"/>
                </a:solidFill>
                <a:cs typeface="B Nazanin" pitchFamily="2" charset="-78"/>
              </a:rPr>
              <a:t>اي رابه واكسيناسيون ارتباط داد ، </a:t>
            </a:r>
            <a:r>
              <a:rPr lang="ar-SA" altLang="en-US" sz="2000" b="1" u="sng" dirty="0">
                <a:solidFill>
                  <a:schemeClr val="accent1"/>
                </a:solidFill>
                <a:cs typeface="B Nazanin" pitchFamily="2" charset="-78"/>
              </a:rPr>
              <a:t>آن علامت را عارضه تلقي نموده و گزارش نمائيد .</a:t>
            </a:r>
            <a:endParaRPr lang="fa-IR" altLang="en-US" sz="2000" b="1" u="sng" dirty="0">
              <a:solidFill>
                <a:schemeClr val="accent1"/>
              </a:solidFill>
              <a:cs typeface="B Nazanin" pitchFamily="2" charset="-78"/>
            </a:endParaRPr>
          </a:p>
          <a:p>
            <a:pPr algn="justLow" rtl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fa-IR" altLang="en-US" sz="2400" b="1" u="sng" dirty="0">
                <a:solidFill>
                  <a:srgbClr val="0070C0"/>
                </a:solidFill>
                <a:cs typeface="B Nazanin" pitchFamily="2" charset="-78"/>
              </a:rPr>
              <a:t>کامل بودن، بهنگام بودن و دقت گزار شدهی حائز اهمیت است.</a:t>
            </a:r>
          </a:p>
          <a:p>
            <a:pPr algn="justLow" rtl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endParaRPr lang="en-US" altLang="en-US" sz="2000" b="1" u="sng" dirty="0">
              <a:solidFill>
                <a:schemeClr val="accent1"/>
              </a:solidFill>
              <a:cs typeface="B Nazanin" pitchFamily="2" charset="-78"/>
            </a:endParaRPr>
          </a:p>
          <a:p>
            <a:pPr algn="justLow" rtl="1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endParaRPr lang="en-US" altLang="en-US" sz="1800" dirty="0">
              <a:solidFill>
                <a:schemeClr val="accent6">
                  <a:lumMod val="50000"/>
                </a:schemeClr>
              </a:solidFill>
              <a:latin typeface="+mn-lt"/>
              <a:ea typeface="+mn-ea"/>
              <a:cs typeface="B Nazanin" pitchFamily="2" charset="-78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556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A84FE-5D36-A757-679D-05F868B6B4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86197" y="75746"/>
            <a:ext cx="8689976" cy="762907"/>
          </a:xfrm>
        </p:spPr>
        <p:txBody>
          <a:bodyPr>
            <a:normAutofit/>
          </a:bodyPr>
          <a:lstStyle/>
          <a:p>
            <a:r>
              <a:rPr lang="fa-IR" sz="3200" b="1" dirty="0">
                <a:solidFill>
                  <a:schemeClr val="accent4"/>
                </a:solidFill>
              </a:rPr>
              <a:t>تقسیم بندی علل ایجاد پیامد های نامطلوب پس از واکسیناسیون: </a:t>
            </a:r>
            <a:endParaRPr lang="en-US" sz="3200" b="1" dirty="0">
              <a:solidFill>
                <a:schemeClr val="accent4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AB142C-904E-DC11-F542-062016EFB1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3123" y="1166070"/>
            <a:ext cx="10595295" cy="5234730"/>
          </a:xfrm>
        </p:spPr>
        <p:txBody>
          <a:bodyPr>
            <a:normAutofit/>
          </a:bodyPr>
          <a:lstStyle/>
          <a:p>
            <a:pPr algn="r"/>
            <a:r>
              <a:rPr lang="fa-IR" dirty="0">
                <a:solidFill>
                  <a:schemeClr val="tx1"/>
                </a:solidFill>
              </a:rPr>
              <a:t></a:t>
            </a:r>
            <a:r>
              <a:rPr lang="fa-IR" sz="1800" dirty="0">
                <a:solidFill>
                  <a:schemeClr val="tx1"/>
                </a:solidFill>
              </a:rPr>
              <a:t> </a:t>
            </a:r>
            <a:r>
              <a:rPr lang="fa-IR" sz="1800" b="1" dirty="0">
                <a:solidFill>
                  <a:schemeClr val="accent1"/>
                </a:solidFill>
              </a:rPr>
              <a:t>پیامدهای مربوط به ماهیت واکسن </a:t>
            </a:r>
            <a:r>
              <a:rPr lang="fa-IR" sz="1800" dirty="0">
                <a:solidFill>
                  <a:schemeClr val="tx1"/>
                </a:solidFill>
              </a:rPr>
              <a:t>: پیامدی که به دلیل یک یا چند خصوصیت واکسن ایجاد و یا ایجاد آن تسریع شده است. مثال: ورم وسیع ران بعد از واکسیناسیون با واکسن ثالث. </a:t>
            </a:r>
          </a:p>
          <a:p>
            <a:pPr algn="r"/>
            <a:r>
              <a:rPr lang="fa-IR" sz="1800" dirty="0">
                <a:solidFill>
                  <a:schemeClr val="tx1"/>
                </a:solidFill>
              </a:rPr>
              <a:t> </a:t>
            </a:r>
            <a:r>
              <a:rPr lang="fa-IR" sz="1800" b="1" dirty="0">
                <a:solidFill>
                  <a:schemeClr val="accent1"/>
                </a:solidFill>
              </a:rPr>
              <a:t>پیامدهای مربوط به نقص کیفیت واکسن</a:t>
            </a:r>
            <a:r>
              <a:rPr lang="fa-IR" sz="1800" dirty="0">
                <a:solidFill>
                  <a:schemeClr val="tx1"/>
                </a:solidFill>
              </a:rPr>
              <a:t>: پیامدی که به دلیل یک یا چند مشکل کیفی تولید واکسن شامل تجهیزات تجویز واکسن که توسط کارخانه سازنده ایجاد شده و یا ایجاد آن تسریع شده است. مثال: قصور کارخانه سازنده واکسن از نظر غیر فعال کردن کامل فلج اطفال و ساخت واکسن نیمه فعال فلج اطفال که منجر به بروز موارد فلج پولیو شود. </a:t>
            </a:r>
          </a:p>
          <a:p>
            <a:pPr algn="r"/>
            <a:r>
              <a:rPr lang="fa-IR" sz="1800" dirty="0">
                <a:solidFill>
                  <a:schemeClr val="tx1"/>
                </a:solidFill>
              </a:rPr>
              <a:t> </a:t>
            </a:r>
            <a:r>
              <a:rPr lang="fa-IR" sz="1800" b="1" dirty="0">
                <a:solidFill>
                  <a:schemeClr val="accent1"/>
                </a:solidFill>
              </a:rPr>
              <a:t>پیامدهای مربوط به خطای ایمنسازی </a:t>
            </a:r>
            <a:r>
              <a:rPr lang="fa-IR" sz="1800" dirty="0">
                <a:solidFill>
                  <a:schemeClr val="tx1"/>
                </a:solidFill>
              </a:rPr>
              <a:t>: پیامدی که به دلیل حمل و نقل واکسن، خطای تکنیکی تزریق واکسن، استفاده یا تجویز واکسن، رخ داده است. این پیامدها ماهیتاً قابل پیشگیری است می توانند خوشه ایجاد کنند. مثال: انتقال عفونت به دلیل استفاده از ویال واکسنهای چند دوزی آلوده یا یخ زدگی واکسن. </a:t>
            </a:r>
          </a:p>
          <a:p>
            <a:pPr algn="r"/>
            <a:r>
              <a:rPr lang="fa-IR" sz="1800" dirty="0">
                <a:solidFill>
                  <a:schemeClr val="tx1"/>
                </a:solidFill>
              </a:rPr>
              <a:t> </a:t>
            </a:r>
            <a:r>
              <a:rPr lang="fa-IR" sz="1800" b="1" dirty="0">
                <a:solidFill>
                  <a:schemeClr val="accent1"/>
                </a:solidFill>
              </a:rPr>
              <a:t>پیامدهای مربوط به اضطراب ناشی از ایمنسازی</a:t>
            </a:r>
            <a:r>
              <a:rPr lang="fa-IR" sz="1800" dirty="0">
                <a:solidFill>
                  <a:schemeClr val="tx1"/>
                </a:solidFill>
              </a:rPr>
              <a:t>: پیامدی که به دلیل تشویش و نگرانی از ایمنسازی ایجاد می شود. مثال: سنکوپ یاغش.</a:t>
            </a:r>
          </a:p>
          <a:p>
            <a:pPr algn="r"/>
            <a:r>
              <a:rPr lang="fa-IR" sz="1800" dirty="0">
                <a:solidFill>
                  <a:schemeClr val="tx1"/>
                </a:solidFill>
              </a:rPr>
              <a:t> </a:t>
            </a:r>
            <a:r>
              <a:rPr lang="fa-IR" sz="1800" b="1" dirty="0">
                <a:solidFill>
                  <a:schemeClr val="accent1"/>
                </a:solidFill>
              </a:rPr>
              <a:t>پیامدهای همزمان</a:t>
            </a:r>
            <a:r>
              <a:rPr lang="fa-IR" sz="1800" dirty="0">
                <a:solidFill>
                  <a:schemeClr val="tx1"/>
                </a:solidFill>
              </a:rPr>
              <a:t>: پیامدی که به دلیل دیگری بجز ماهیت واکسن، خطای برنامه یا واکنش تزریق ایجاد شده است.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692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2D66A-110F-AEAE-0959-BCDD1CE799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61402" y="52019"/>
            <a:ext cx="8689976" cy="670629"/>
          </a:xfrm>
        </p:spPr>
        <p:txBody>
          <a:bodyPr>
            <a:normAutofit/>
          </a:bodyPr>
          <a:lstStyle/>
          <a:p>
            <a:r>
              <a:rPr lang="fa-IR" sz="2800" b="1" dirty="0">
                <a:solidFill>
                  <a:schemeClr val="accent4"/>
                </a:solidFill>
              </a:rPr>
              <a:t>انواع واکنش به واکسن ها از نظر شدت: </a:t>
            </a:r>
            <a:endParaRPr lang="en-US" sz="2800" b="1" dirty="0">
              <a:solidFill>
                <a:schemeClr val="accent4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AE1259-413A-E9C2-F701-CAD8A61BCE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9660" y="722647"/>
            <a:ext cx="11411928" cy="5874705"/>
          </a:xfrm>
        </p:spPr>
        <p:txBody>
          <a:bodyPr>
            <a:normAutofit/>
          </a:bodyPr>
          <a:lstStyle/>
          <a:p>
            <a:r>
              <a:rPr lang="fa-IR" sz="2400" b="1" dirty="0">
                <a:solidFill>
                  <a:schemeClr val="accent1"/>
                </a:solidFill>
              </a:rPr>
              <a:t>) واکنشهای خفیف :</a:t>
            </a:r>
            <a:r>
              <a:rPr lang="en-US" sz="2400" b="1" dirty="0">
                <a:solidFill>
                  <a:schemeClr val="accent1"/>
                </a:solidFill>
              </a:rPr>
              <a:t>Minor</a:t>
            </a:r>
            <a:r>
              <a:rPr lang="fa-IR" sz="2400" b="1" dirty="0">
                <a:solidFill>
                  <a:schemeClr val="accent1"/>
                </a:solidFill>
              </a:rPr>
              <a:t>(</a:t>
            </a:r>
          </a:p>
          <a:p>
            <a:r>
              <a:rPr lang="fa-IR" sz="2000" dirty="0">
                <a:solidFill>
                  <a:schemeClr val="tx1"/>
                </a:solidFill>
              </a:rPr>
              <a:t>معمولا طی ساعات اولیه تزریق رخ می دهند. بعد از مدت کوتاهی رفع می شوند و خطر کمتری را مطرح می کنند موضعی هستند (شامل درد، تورم یا قرمزی در محل تزریق). سیستمیک هستند (شامل تب، بیقراری، درد عضلانی، سردرد یا بی اشتهایی)- گزارش حداکثرتا یک ماه  و ثبت درفرم شماره1و2 وسامانه سیب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endParaRPr lang="fa-IR" sz="2000" dirty="0">
              <a:solidFill>
                <a:schemeClr val="tx1"/>
              </a:solidFill>
            </a:endParaRPr>
          </a:p>
          <a:p>
            <a:r>
              <a:rPr lang="fa-IR" sz="2400" b="1" dirty="0">
                <a:solidFill>
                  <a:schemeClr val="accent1"/>
                </a:solidFill>
              </a:rPr>
              <a:t>) واکنشهای شدید: </a:t>
            </a:r>
            <a:r>
              <a:rPr lang="en-US" sz="2400" b="1" dirty="0">
                <a:solidFill>
                  <a:schemeClr val="accent1"/>
                </a:solidFill>
              </a:rPr>
              <a:t>sever</a:t>
            </a:r>
            <a:r>
              <a:rPr lang="fa-IR" sz="2400" b="1" dirty="0">
                <a:solidFill>
                  <a:schemeClr val="accent1"/>
                </a:solidFill>
              </a:rPr>
              <a:t>(</a:t>
            </a:r>
            <a:endParaRPr lang="en-US" sz="2400" b="1" dirty="0">
              <a:solidFill>
                <a:schemeClr val="accent1"/>
              </a:solidFill>
            </a:endParaRPr>
          </a:p>
          <a:p>
            <a:r>
              <a:rPr lang="fa-IR" sz="2000" dirty="0">
                <a:solidFill>
                  <a:schemeClr val="tx1"/>
                </a:solidFill>
              </a:rPr>
              <a:t>معمولا به مشکلات طولانی مدت منجرنمی شوند.می توانند موجب ناتوانی شوند. بندرت تهدید کننده زندگی هستند. شامل تشنج و واکنش های آلرژیک، آنافیلاکسی، کاهش سطح هوشیاری و جیغ کشیدن ممتد</a:t>
            </a:r>
          </a:p>
          <a:p>
            <a:r>
              <a:rPr lang="fa-IR" sz="2000" dirty="0">
                <a:solidFill>
                  <a:schemeClr val="tx1"/>
                </a:solidFill>
              </a:rPr>
              <a:t>باید گزارش شوند(ظرف24ساعت و بررسی ظرف48 ساعت-ثبت درفرم شماره 1و2 و3و سامانه سیب) - اغلب موارد مشکلات طولانی ایجاد نمی کنند.</a:t>
            </a:r>
          </a:p>
          <a:p>
            <a:r>
              <a:rPr lang="fa-IR" sz="2000" dirty="0">
                <a:solidFill>
                  <a:schemeClr val="tx1"/>
                </a:solidFill>
              </a:rPr>
              <a:t>- موارد منجر به : مرگ ، بستری در بیمارستان ، معلولیت ماندگار، ناهنجاری های مادرزادی ، تهدید کننده زندگی وایجاد نگرانی درجامعه و ایجاد ابسه درمحل تزریق  ایجاد خوشه نیاز به بررسی فوری دارند. 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263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6977A-62CD-7570-93F8-C3DA5612DC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95587" y="151180"/>
            <a:ext cx="8689976" cy="779685"/>
          </a:xfrm>
        </p:spPr>
        <p:txBody>
          <a:bodyPr>
            <a:normAutofit/>
          </a:bodyPr>
          <a:lstStyle/>
          <a:p>
            <a:r>
              <a:rPr lang="fa-IR" sz="3200" b="1" dirty="0">
                <a:solidFill>
                  <a:schemeClr val="tx2"/>
                </a:solidFill>
              </a:rPr>
              <a:t>چالش های نظام مراقبت عوارض واکسیناسیون روتین: </a:t>
            </a:r>
            <a:endParaRPr lang="en-US" sz="3200" b="1" dirty="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3C5712-7045-CEBC-3E3D-ECB8C5AAB4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8462" y="1324412"/>
            <a:ext cx="8689976" cy="4209175"/>
          </a:xfrm>
        </p:spPr>
        <p:txBody>
          <a:bodyPr/>
          <a:lstStyle/>
          <a:p>
            <a:r>
              <a:rPr lang="fa-IR" b="1" dirty="0">
                <a:solidFill>
                  <a:schemeClr val="tx1"/>
                </a:solidFill>
              </a:rPr>
              <a:t>- ثبت غلط / عدم ثبت آیتم های فرم ها مثل تاریخ های ( ایمن سازی، بروز،تولد و...) ، شماره سریال ها ،کشورسازنده، وزن زمان تولد ،واکسنهای دریافتی و...</a:t>
            </a:r>
          </a:p>
          <a:p>
            <a:r>
              <a:rPr lang="fa-IR" b="1" dirty="0">
                <a:solidFill>
                  <a:schemeClr val="tx1"/>
                </a:solidFill>
              </a:rPr>
              <a:t> - طبقه بندی غلط مثلا آبسه و طبقه بندی واکنش تزریق</a:t>
            </a:r>
          </a:p>
          <a:p>
            <a:r>
              <a:rPr lang="fa-IR" b="1" dirty="0">
                <a:solidFill>
                  <a:schemeClr val="tx1"/>
                </a:solidFill>
              </a:rPr>
              <a:t> - ثبت غلط نوع گزارش دهی فوری –غیر فوری</a:t>
            </a:r>
          </a:p>
          <a:p>
            <a:endParaRPr lang="fa-IR" b="1" dirty="0">
              <a:solidFill>
                <a:schemeClr val="tx1"/>
              </a:solidFill>
            </a:endParaRPr>
          </a:p>
          <a:p>
            <a:r>
              <a:rPr lang="fa-IR" b="1" dirty="0">
                <a:solidFill>
                  <a:schemeClr val="tx1"/>
                </a:solidFill>
              </a:rPr>
              <a:t>استاندارد حداقل تعداد گزارش عوارض واکسیناسیون روتین:</a:t>
            </a:r>
          </a:p>
          <a:p>
            <a:r>
              <a:rPr lang="fa-IR" b="1" dirty="0">
                <a:solidFill>
                  <a:schemeClr val="tx1"/>
                </a:solidFill>
              </a:rPr>
              <a:t>سطح شهرستان:بالای 10 در هر یکصد نفر کودک زیر یکسال</a:t>
            </a:r>
          </a:p>
          <a:p>
            <a:r>
              <a:rPr lang="fa-IR" b="1" dirty="0">
                <a:solidFill>
                  <a:schemeClr val="tx1"/>
                </a:solidFill>
              </a:rPr>
              <a:t>حدانتظار مراکز:5 در هر10 نفر کودک زیریکسال درماه</a:t>
            </a:r>
          </a:p>
        </p:txBody>
      </p:sp>
    </p:spTree>
    <p:extLst>
      <p:ext uri="{BB962C8B-B14F-4D97-AF65-F5344CB8AC3E}">
        <p14:creationId xmlns:p14="http://schemas.microsoft.com/office/powerpoint/2010/main" val="14577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83C84-481E-7A33-F819-1CEFFBA262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5557215"/>
          </a:xfrm>
        </p:spPr>
        <p:txBody>
          <a:bodyPr/>
          <a:lstStyle/>
          <a:p>
            <a:r>
              <a:rPr lang="fa-IR" sz="4800" b="1" dirty="0">
                <a:solidFill>
                  <a:schemeClr val="accent4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با تشكر از توجه شما</a:t>
            </a:r>
            <a:br>
              <a:rPr lang="en-US" sz="4800" dirty="0">
                <a:solidFill>
                  <a:schemeClr val="accent4">
                    <a:lumMod val="85000"/>
                    <a:lumOff val="15000"/>
                  </a:schemeClr>
                </a:solidFill>
                <a:latin typeface="Arial" charset="0"/>
                <a:cs typeface="Arial" charset="0"/>
              </a:rPr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46EED1-E684-1A49-B6BE-AF6846D532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11738" y="494950"/>
            <a:ext cx="8689976" cy="5687735"/>
          </a:xfrm>
        </p:spPr>
        <p:txBody>
          <a:bodyPr/>
          <a:lstStyle/>
          <a:p>
            <a:r>
              <a:rPr lang="fa-IR" sz="2400" b="1" kern="10" dirty="0">
                <a:ln w="9525">
                  <a:round/>
                  <a:headEnd/>
                  <a:tailEnd/>
                </a:ln>
                <a:solidFill>
                  <a:schemeClr val="accent3"/>
                </a:solidFill>
                <a:latin typeface="Arial"/>
                <a:cs typeface="Arial"/>
              </a:rPr>
              <a:t>كودكان  امروز </a:t>
            </a:r>
            <a:endParaRPr lang="en-US" sz="2400" b="1" kern="10" dirty="0">
              <a:ln w="9525">
                <a:round/>
                <a:headEnd/>
                <a:tailEnd/>
              </a:ln>
              <a:solidFill>
                <a:schemeClr val="accent3"/>
              </a:solidFill>
              <a:latin typeface="Arial"/>
              <a:cs typeface="Arial"/>
            </a:endParaRPr>
          </a:p>
          <a:p>
            <a:r>
              <a:rPr lang="fa-IR" sz="2400" b="1" kern="10" dirty="0">
                <a:ln w="9525">
                  <a:round/>
                  <a:headEnd/>
                  <a:tailEnd/>
                </a:ln>
                <a:solidFill>
                  <a:schemeClr val="accent3"/>
                </a:solidFill>
                <a:latin typeface="Arial"/>
                <a:cs typeface="Arial"/>
              </a:rPr>
              <a:t>سرمايه هاي فردايند</a:t>
            </a:r>
            <a:endParaRPr lang="en-US" sz="2400" b="1" kern="10" dirty="0">
              <a:ln w="9525">
                <a:round/>
                <a:headEnd/>
                <a:tailEnd/>
              </a:ln>
              <a:solidFill>
                <a:schemeClr val="accent3"/>
              </a:solidFill>
              <a:latin typeface="Arial"/>
              <a:cs typeface="Arial"/>
            </a:endParaRPr>
          </a:p>
          <a:p>
            <a:r>
              <a:rPr lang="fa-IR" sz="2400" b="1" kern="10" dirty="0">
                <a:ln w="9525">
                  <a:round/>
                  <a:headEnd/>
                  <a:tailEnd/>
                </a:ln>
                <a:solidFill>
                  <a:srgbClr val="C00000"/>
                </a:solidFill>
                <a:latin typeface="Arial"/>
                <a:cs typeface="Arial"/>
              </a:rPr>
              <a:t>بياييم با تامين سلامت اين سرمايه ها </a:t>
            </a:r>
            <a:r>
              <a:rPr lang="fa-IR" sz="2400" b="1" kern="10" dirty="0">
                <a:ln w="9525">
                  <a:round/>
                  <a:headEnd/>
                  <a:tailEnd/>
                </a:ln>
                <a:solidFill>
                  <a:srgbClr val="92D050"/>
                </a:solidFill>
                <a:latin typeface="Arial"/>
                <a:cs typeface="Arial"/>
              </a:rPr>
              <a:t>فردايي سبز </a:t>
            </a:r>
            <a:r>
              <a:rPr lang="fa-IR" sz="2400" b="1" kern="10" dirty="0">
                <a:ln w="9525">
                  <a:round/>
                  <a:headEnd/>
                  <a:tailEnd/>
                </a:ln>
                <a:solidFill>
                  <a:srgbClr val="C00000"/>
                </a:solidFill>
                <a:latin typeface="Arial"/>
                <a:cs typeface="Arial"/>
              </a:rPr>
              <a:t>بسازيم</a:t>
            </a:r>
          </a:p>
          <a:p>
            <a:endParaRPr lang="fa-IR" sz="2400" b="1" kern="10" dirty="0">
              <a:ln w="9525">
                <a:round/>
                <a:headEnd/>
                <a:tailEnd/>
              </a:ln>
              <a:solidFill>
                <a:srgbClr val="C00000"/>
              </a:solidFill>
              <a:latin typeface="Arial"/>
              <a:cs typeface="Arial"/>
            </a:endParaRPr>
          </a:p>
          <a:p>
            <a:endParaRPr lang="en-US" dirty="0"/>
          </a:p>
        </p:txBody>
      </p:sp>
      <p:pic>
        <p:nvPicPr>
          <p:cNvPr id="4" name="Picture 2" descr="C:\Documents and Settings\mahmoudi\My Documents\12723084776a5ba2720ab5.jpg">
            <a:extLst>
              <a:ext uri="{FF2B5EF4-FFF2-40B4-BE49-F238E27FC236}">
                <a16:creationId xmlns:a16="http://schemas.microsoft.com/office/drawing/2014/main" id="{082399E3-6EE5-4506-6D3F-E9F4078AE2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0429" y="2232868"/>
            <a:ext cx="5991138" cy="3048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5415362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1300</TotalTime>
  <Words>908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Tw Cen MT</vt:lpstr>
      <vt:lpstr>Wingdings</vt:lpstr>
      <vt:lpstr>Droplet</vt:lpstr>
      <vt:lpstr>منع مصرف واکسن:</vt:lpstr>
      <vt:lpstr>گزارش نظام مراقبت پیامدهای نامطلوب پس از واکسیناسیون  AEFI Surveillance </vt:lpstr>
      <vt:lpstr>گزارشدهی عوارض</vt:lpstr>
      <vt:lpstr>تقسیم بندی علل ایجاد پیامد های نامطلوب پس از واکسیناسیون: </vt:lpstr>
      <vt:lpstr>انواع واکنش به واکسن ها از نظر شدت: </vt:lpstr>
      <vt:lpstr>چالش های نظام مراقبت عوارض واکسیناسیون روتین: </vt:lpstr>
      <vt:lpstr>با تشكر از توجه شما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بیماریهای قابل پیشگیری باواکسن</dc:title>
  <dc:creator>azizisarma</dc:creator>
  <cp:lastModifiedBy>Khazizi</cp:lastModifiedBy>
  <cp:revision>357</cp:revision>
  <dcterms:created xsi:type="dcterms:W3CDTF">2022-11-19T07:06:29Z</dcterms:created>
  <dcterms:modified xsi:type="dcterms:W3CDTF">2025-06-24T07:42:05Z</dcterms:modified>
</cp:coreProperties>
</file>